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2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8F36D2-1405-434B-9E21-E2A275A498C5}" type="datetimeFigureOut">
              <a:rPr lang="is-IS" smtClean="0"/>
              <a:t>10.12.2015</a:t>
            </a:fld>
            <a:endParaRPr lang="is-IS"/>
          </a:p>
        </p:txBody>
      </p:sp>
      <p:sp>
        <p:nvSpPr>
          <p:cNvPr id="17" name="Footer Placeholder 16"/>
          <p:cNvSpPr>
            <a:spLocks noGrp="1"/>
          </p:cNvSpPr>
          <p:nvPr>
            <p:ph type="ftr" sz="quarter" idx="11"/>
          </p:nvPr>
        </p:nvSpPr>
        <p:spPr/>
        <p:txBody>
          <a:bodyPr/>
          <a:lstStyle/>
          <a:p>
            <a:endParaRPr lang="is-IS"/>
          </a:p>
        </p:txBody>
      </p:sp>
      <p:sp>
        <p:nvSpPr>
          <p:cNvPr id="29" name="Slide Number Placeholder 28"/>
          <p:cNvSpPr>
            <a:spLocks noGrp="1"/>
          </p:cNvSpPr>
          <p:nvPr>
            <p:ph type="sldNum" sz="quarter" idx="12"/>
          </p:nvPr>
        </p:nvSpPr>
        <p:spPr/>
        <p:txBody>
          <a:bodyPr/>
          <a:lstStyle/>
          <a:p>
            <a:fld id="{FD17D6B1-6AF9-41E4-92F3-990B32529EB5}" type="slidenum">
              <a:rPr lang="is-IS" smtClean="0"/>
              <a:t>‹#›</a:t>
            </a:fld>
            <a:endParaRPr lang="is-I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F36D2-1405-434B-9E21-E2A275A498C5}" type="datetimeFigureOut">
              <a:rPr lang="is-IS" smtClean="0"/>
              <a:t>10.12.2015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F36D2-1405-434B-9E21-E2A275A498C5}" type="datetimeFigureOut">
              <a:rPr lang="is-IS" smtClean="0"/>
              <a:t>10.12.2015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8F36D2-1405-434B-9E21-E2A275A498C5}" type="datetimeFigureOut">
              <a:rPr lang="is-IS" smtClean="0"/>
              <a:t>10.12.2015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8F36D2-1405-434B-9E21-E2A275A498C5}" type="datetimeFigureOut">
              <a:rPr lang="is-IS" smtClean="0"/>
              <a:t>10.12.2015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a:xfrm>
            <a:off x="7924800" y="6416675"/>
            <a:ext cx="762000" cy="365125"/>
          </a:xfrm>
        </p:spPr>
        <p:txBody>
          <a:bodyPr/>
          <a:lstStyle/>
          <a:p>
            <a:fld id="{FD17D6B1-6AF9-41E4-92F3-990B32529EB5}" type="slidenum">
              <a:rPr lang="is-IS" smtClean="0"/>
              <a:t>‹#›</a:t>
            </a:fld>
            <a:endParaRPr lang="is-I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F36D2-1405-434B-9E21-E2A275A498C5}" type="datetimeFigureOut">
              <a:rPr lang="is-IS" smtClean="0"/>
              <a:t>10.12.2015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8F36D2-1405-434B-9E21-E2A275A498C5}" type="datetimeFigureOut">
              <a:rPr lang="is-IS" smtClean="0"/>
              <a:t>10.12.2015</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8F36D2-1405-434B-9E21-E2A275A498C5}" type="datetimeFigureOut">
              <a:rPr lang="is-IS" smtClean="0"/>
              <a:t>10.12.2015</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F36D2-1405-434B-9E21-E2A275A498C5}" type="datetimeFigureOut">
              <a:rPr lang="is-IS" smtClean="0"/>
              <a:t>10.12.2015</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8F36D2-1405-434B-9E21-E2A275A498C5}" type="datetimeFigureOut">
              <a:rPr lang="is-IS" smtClean="0"/>
              <a:t>10.12.2015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8F36D2-1405-434B-9E21-E2A275A498C5}" type="datetimeFigureOut">
              <a:rPr lang="is-IS" smtClean="0"/>
              <a:t>10.12.2015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D17D6B1-6AF9-41E4-92F3-990B32529EB5}" type="slidenum">
              <a:rPr lang="is-IS" smtClean="0"/>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8F36D2-1405-434B-9E21-E2A275A498C5}" type="datetimeFigureOut">
              <a:rPr lang="is-IS" smtClean="0"/>
              <a:t>10.12.2015</a:t>
            </a:fld>
            <a:endParaRPr lang="is-I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s-I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D17D6B1-6AF9-41E4-92F3-990B32529EB5}" type="slidenum">
              <a:rPr lang="is-IS" smtClean="0"/>
              <a:t>‹#›</a:t>
            </a:fld>
            <a:endParaRPr lang="is-I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Heimsmarkmið Sameinuðu þjóðanna</a:t>
            </a:r>
            <a:endParaRPr lang="is-IS" dirty="0"/>
          </a:p>
        </p:txBody>
      </p:sp>
      <p:sp>
        <p:nvSpPr>
          <p:cNvPr id="3" name="Subtitle 2"/>
          <p:cNvSpPr>
            <a:spLocks noGrp="1"/>
          </p:cNvSpPr>
          <p:nvPr>
            <p:ph type="subTitle" idx="1"/>
          </p:nvPr>
        </p:nvSpPr>
        <p:spPr/>
        <p:txBody>
          <a:bodyPr/>
          <a:lstStyle/>
          <a:p>
            <a:r>
              <a:rPr lang="is-IS" dirty="0" smtClean="0"/>
              <a:t>Markmið 2: Útrýma hungri, tryggja fæðuöryggi og bætta næringu og stuðla að sjálfbærum landbúnaði </a:t>
            </a:r>
          </a:p>
        </p:txBody>
      </p:sp>
    </p:spTree>
    <p:extLst>
      <p:ext uri="{BB962C8B-B14F-4D97-AF65-F5344CB8AC3E}">
        <p14:creationId xmlns:p14="http://schemas.microsoft.com/office/powerpoint/2010/main" val="385542981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Markmið 2: Ekkert hungur</a:t>
            </a:r>
            <a:endParaRPr lang="is-IS" dirty="0"/>
          </a:p>
        </p:txBody>
      </p:sp>
      <p:sp>
        <p:nvSpPr>
          <p:cNvPr id="3" name="Content Placeholder 2"/>
          <p:cNvSpPr>
            <a:spLocks noGrp="1"/>
          </p:cNvSpPr>
          <p:nvPr>
            <p:ph idx="1"/>
          </p:nvPr>
        </p:nvSpPr>
        <p:spPr/>
        <p:txBody>
          <a:bodyPr/>
          <a:lstStyle/>
          <a:p>
            <a:pPr marL="0" indent="0">
              <a:buNone/>
            </a:pPr>
            <a:r>
              <a:rPr lang="is-IS" dirty="0"/>
              <a:t>2.1 </a:t>
            </a:r>
            <a:r>
              <a:rPr lang="is-IS" dirty="0" smtClean="0"/>
              <a:t> </a:t>
            </a:r>
            <a:r>
              <a:rPr lang="is-IS" dirty="0"/>
              <a:t>Eigi síðar en árið 2030 verði hungri útrýmt og aðgengi allra manna, einkum fátækra og fólks í viðkvæmum aðstæðum, meðal annars ungbarna, tryggt að öruggri, næringarríkri og nægri fæðu tryggt allt árið um kring.</a:t>
            </a:r>
          </a:p>
          <a:p>
            <a:endParaRPr lang="is-IS" dirty="0"/>
          </a:p>
        </p:txBody>
      </p:sp>
    </p:spTree>
    <p:extLst>
      <p:ext uri="{BB962C8B-B14F-4D97-AF65-F5344CB8AC3E}">
        <p14:creationId xmlns:p14="http://schemas.microsoft.com/office/powerpoint/2010/main" val="560632492"/>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 Markmið 2: Ekkert hungur</a:t>
            </a:r>
            <a:endParaRPr lang="is-IS" dirty="0"/>
          </a:p>
        </p:txBody>
      </p:sp>
      <p:sp>
        <p:nvSpPr>
          <p:cNvPr id="3" name="Content Placeholder 2"/>
          <p:cNvSpPr>
            <a:spLocks noGrp="1"/>
          </p:cNvSpPr>
          <p:nvPr>
            <p:ph idx="1"/>
          </p:nvPr>
        </p:nvSpPr>
        <p:spPr/>
        <p:txBody>
          <a:bodyPr/>
          <a:lstStyle/>
          <a:p>
            <a:pPr marL="0" indent="0">
              <a:buNone/>
            </a:pPr>
            <a:r>
              <a:rPr lang="is-IS" dirty="0"/>
              <a:t>2.2       Eigi síðar en árið 2030 verði vannæringu í hvaða mynd sem er útrýmt, þar með talið yrði árið 2025 náð alþjóðlega samþykktum ætlunarverkum varðandi vanþrif og uppdráttarsýki barna undir 5 ára aldri, og tekist verði á við næringarþarfir unglingsstúlkna, þungaðra og mjólkandi kvenna og eldra fólks.</a:t>
            </a:r>
          </a:p>
          <a:p>
            <a:pPr marL="0" indent="0">
              <a:buNone/>
            </a:pPr>
            <a:endParaRPr lang="is-IS" dirty="0"/>
          </a:p>
        </p:txBody>
      </p:sp>
    </p:spTree>
    <p:extLst>
      <p:ext uri="{BB962C8B-B14F-4D97-AF65-F5344CB8AC3E}">
        <p14:creationId xmlns:p14="http://schemas.microsoft.com/office/powerpoint/2010/main" val="958986559"/>
      </p:ext>
    </p:extLst>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 Markmið 2: Ekkert hungur</a:t>
            </a:r>
            <a:endParaRPr lang="is-IS" dirty="0"/>
          </a:p>
        </p:txBody>
      </p:sp>
      <p:sp>
        <p:nvSpPr>
          <p:cNvPr id="3" name="Content Placeholder 2"/>
          <p:cNvSpPr>
            <a:spLocks noGrp="1"/>
          </p:cNvSpPr>
          <p:nvPr>
            <p:ph idx="1"/>
          </p:nvPr>
        </p:nvSpPr>
        <p:spPr/>
        <p:txBody>
          <a:bodyPr/>
          <a:lstStyle/>
          <a:p>
            <a:pPr marL="0" indent="0">
              <a:buNone/>
            </a:pPr>
            <a:r>
              <a:rPr lang="is-IS" dirty="0" smtClean="0"/>
              <a:t>2.3       Eigi síðar en árið 2030 verði framleiðni í landbúnaði tvöfölduð, einnig eftirtekja lítilla matvælaframleiðenda, einkum kvenna, frumbyggja, fjölskyldubýla, hirðingja og fiskimanna, meðal annars með öruggum og jöfnum aðgangi að landi, öðrum frjósömum auðlindum og aðföngum, þekkingu, fjármálaþjónustu, mörkuðum og tækifærum til virðisauka og starfa utan býla. </a:t>
            </a:r>
            <a:endParaRPr lang="is-IS" dirty="0"/>
          </a:p>
        </p:txBody>
      </p:sp>
    </p:spTree>
    <p:extLst>
      <p:ext uri="{BB962C8B-B14F-4D97-AF65-F5344CB8AC3E}">
        <p14:creationId xmlns:p14="http://schemas.microsoft.com/office/powerpoint/2010/main" val="1781679124"/>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Markmið 2: Ekkert hungur</a:t>
            </a:r>
            <a:endParaRPr lang="is-IS" dirty="0"/>
          </a:p>
        </p:txBody>
      </p:sp>
      <p:sp>
        <p:nvSpPr>
          <p:cNvPr id="3" name="Content Placeholder 2"/>
          <p:cNvSpPr>
            <a:spLocks noGrp="1"/>
          </p:cNvSpPr>
          <p:nvPr>
            <p:ph idx="1"/>
          </p:nvPr>
        </p:nvSpPr>
        <p:spPr/>
        <p:txBody>
          <a:bodyPr/>
          <a:lstStyle/>
          <a:p>
            <a:pPr marL="0" indent="0">
              <a:buNone/>
            </a:pPr>
            <a:r>
              <a:rPr lang="is-IS" dirty="0" smtClean="0"/>
              <a:t>2.4       Eigi síðar en árið 2030 verði sjálfbært fyrirkomulag matvælaframleiðslu tryggt og viðnámsþolnum starfsháttum í landbúnaði hrint í framkvæmd sem aftur eykur framleiðni og framleiðslu og stuðla að því að viðhalda vistkerfum sem efla getu til þess að aðlagast loftslagsbreytingum, veðurhamförum, þurrki, flóðum og öðrum hamförum og sem aftur bæta gæði lands og jarðvegs smám saman. </a:t>
            </a:r>
            <a:endParaRPr lang="is-IS" dirty="0"/>
          </a:p>
        </p:txBody>
      </p:sp>
    </p:spTree>
    <p:extLst>
      <p:ext uri="{BB962C8B-B14F-4D97-AF65-F5344CB8AC3E}">
        <p14:creationId xmlns:p14="http://schemas.microsoft.com/office/powerpoint/2010/main" val="3811387915"/>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Markmið 2: Ekkert hungur</a:t>
            </a:r>
            <a:endParaRPr lang="is-IS" dirty="0"/>
          </a:p>
        </p:txBody>
      </p:sp>
      <p:sp>
        <p:nvSpPr>
          <p:cNvPr id="3" name="Content Placeholder 2"/>
          <p:cNvSpPr>
            <a:spLocks noGrp="1"/>
          </p:cNvSpPr>
          <p:nvPr>
            <p:ph idx="1"/>
          </p:nvPr>
        </p:nvSpPr>
        <p:spPr/>
        <p:txBody>
          <a:bodyPr>
            <a:normAutofit fontScale="77500" lnSpcReduction="20000"/>
          </a:bodyPr>
          <a:lstStyle/>
          <a:p>
            <a:pPr marL="137160" indent="0">
              <a:lnSpc>
                <a:spcPct val="150000"/>
              </a:lnSpc>
              <a:buNone/>
            </a:pPr>
            <a:r>
              <a:rPr lang="is-IS" dirty="0"/>
              <a:t>2.5       </a:t>
            </a:r>
            <a:r>
              <a:rPr lang="is-IS" sz="3100" dirty="0"/>
              <a:t>Eigi síðar en árið 2020 verði við haldið erfðafræðilegri fjölbreytni fræs, ræktaðra plantna og búfjár og húsdýra og villtra tegunda þeim skyldar, meðal annars með tilkomu fjölbreyttra landsbundinna, svæðisbundinna og alþjóðlegra fræ- og plöntubanka sem er stýrt með traustum hætti, og auknum aðgangi að, og sanngjarnri og jafnri hlutdeild í, ávinningi af nýtingu erfðaauðlinda og tengdri, hefðbundinni þekkingu, eftir því sem samþykkt hefur verið á alþjóðavettvangi.</a:t>
            </a:r>
          </a:p>
          <a:p>
            <a:endParaRPr lang="is-IS" dirty="0"/>
          </a:p>
        </p:txBody>
      </p:sp>
    </p:spTree>
    <p:extLst>
      <p:ext uri="{BB962C8B-B14F-4D97-AF65-F5344CB8AC3E}">
        <p14:creationId xmlns:p14="http://schemas.microsoft.com/office/powerpoint/2010/main" val="36888351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Markmið 2: Ekkert hungur</a:t>
            </a:r>
            <a:endParaRPr lang="is-IS" dirty="0"/>
          </a:p>
        </p:txBody>
      </p:sp>
      <p:sp>
        <p:nvSpPr>
          <p:cNvPr id="3" name="Content Placeholder 2"/>
          <p:cNvSpPr>
            <a:spLocks noGrp="1"/>
          </p:cNvSpPr>
          <p:nvPr>
            <p:ph idx="1"/>
          </p:nvPr>
        </p:nvSpPr>
        <p:spPr/>
        <p:txBody>
          <a:bodyPr/>
          <a:lstStyle/>
          <a:p>
            <a:pPr marL="0" indent="0">
              <a:buNone/>
            </a:pPr>
            <a:r>
              <a:rPr lang="is-IS" dirty="0" smtClean="0"/>
              <a:t>2.a           Fjárfestingar verði auknar, meðal annars með aukinni alþjóðlegri samvinnu, í grunnstoðum landbúnaðar, rannsóknum og ráðgjafarþjónustu í landbúnaði, tækniþróun og genabönkum fyrir plöntur og búpening, í því skyni að bæta framleiðslugetu í landbúnaði í þróunarlöndum, einkum þeim sem skemmst eru á veg komin í þróun.</a:t>
            </a:r>
            <a:endParaRPr lang="is-IS" dirty="0"/>
          </a:p>
        </p:txBody>
      </p:sp>
    </p:spTree>
    <p:extLst>
      <p:ext uri="{BB962C8B-B14F-4D97-AF65-F5344CB8AC3E}">
        <p14:creationId xmlns:p14="http://schemas.microsoft.com/office/powerpoint/2010/main" val="3372741235"/>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Markmið 2: Ekkert hungur</a:t>
            </a:r>
            <a:endParaRPr lang="is-IS" dirty="0"/>
          </a:p>
        </p:txBody>
      </p:sp>
      <p:sp>
        <p:nvSpPr>
          <p:cNvPr id="3" name="Content Placeholder 2"/>
          <p:cNvSpPr>
            <a:spLocks noGrp="1"/>
          </p:cNvSpPr>
          <p:nvPr>
            <p:ph idx="1"/>
          </p:nvPr>
        </p:nvSpPr>
        <p:spPr/>
        <p:txBody>
          <a:bodyPr/>
          <a:lstStyle/>
          <a:p>
            <a:pPr marL="0" indent="0">
              <a:buNone/>
            </a:pPr>
            <a:r>
              <a:rPr lang="is-IS" dirty="0" smtClean="0"/>
              <a:t>2.b       Komið verði í veg fyrir hindranir og röskun á heimsmörkuðum með landbúnaðarvörur og þær lagfærðar, meðal annars með samhliða afnámi útflutningsstyrkja í landbúnaði í hvaða mynd sem er og allra útflutningsráðstafana sem hafa sömu áhrif, í samræmi við umboð </a:t>
            </a:r>
            <a:r>
              <a:rPr lang="is-IS" dirty="0" err="1" smtClean="0"/>
              <a:t>Dóha</a:t>
            </a:r>
            <a:r>
              <a:rPr lang="is-IS" dirty="0" smtClean="0"/>
              <a:t>-lotunnar um þróunarmál</a:t>
            </a:r>
            <a:endParaRPr lang="is-IS" dirty="0"/>
          </a:p>
        </p:txBody>
      </p:sp>
    </p:spTree>
    <p:extLst>
      <p:ext uri="{BB962C8B-B14F-4D97-AF65-F5344CB8AC3E}">
        <p14:creationId xmlns:p14="http://schemas.microsoft.com/office/powerpoint/2010/main" val="36292974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Markmið 2: Ekkert hungur</a:t>
            </a:r>
            <a:endParaRPr lang="is-IS" dirty="0"/>
          </a:p>
        </p:txBody>
      </p:sp>
      <p:sp>
        <p:nvSpPr>
          <p:cNvPr id="3" name="Content Placeholder 2"/>
          <p:cNvSpPr>
            <a:spLocks noGrp="1"/>
          </p:cNvSpPr>
          <p:nvPr>
            <p:ph idx="1"/>
          </p:nvPr>
        </p:nvSpPr>
        <p:spPr/>
        <p:txBody>
          <a:bodyPr/>
          <a:lstStyle/>
          <a:p>
            <a:pPr marL="0" indent="0">
              <a:buNone/>
            </a:pPr>
            <a:r>
              <a:rPr lang="is-IS" dirty="0" smtClean="0"/>
              <a:t>2.c       Samþykktar verði ráðstafanir til þess að tryggja eðlilega starfsemi matvörumarkaða og afleiða þeirra og að greitt verði tímanlega fyrir aðgangi að markaðsupplýsingum, meðal annars um matvælabirgðir, í því skyni að stuðla að því að takmarka mikinn óstöðugleika í verði á matvælum. </a:t>
            </a:r>
            <a:endParaRPr lang="is-IS" dirty="0"/>
          </a:p>
        </p:txBody>
      </p:sp>
    </p:spTree>
    <p:extLst>
      <p:ext uri="{BB962C8B-B14F-4D97-AF65-F5344CB8AC3E}">
        <p14:creationId xmlns:p14="http://schemas.microsoft.com/office/powerpoint/2010/main" val="3556151190"/>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324</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Heimsmarkmið Sameinuðu þjóðanna</vt:lpstr>
      <vt:lpstr>Markmið 2: Ekkert hungur</vt:lpstr>
      <vt:lpstr> Markmið 2: Ekkert hungur</vt:lpstr>
      <vt:lpstr> Markmið 2: Ekkert hungur</vt:lpstr>
      <vt:lpstr>Markmið 2: Ekkert hungur</vt:lpstr>
      <vt:lpstr>Markmið 2: Ekkert hungur</vt:lpstr>
      <vt:lpstr>Markmið 2: Ekkert hungur</vt:lpstr>
      <vt:lpstr>Markmið 2: Ekkert hungur</vt:lpstr>
      <vt:lpstr>Markmið 2: Ekkert hungur</vt:lpstr>
    </vt:vector>
  </TitlesOfParts>
  <Company>Sveitafélagið Árborg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Heimsmarkmið Sameinuðu þjóðanna</dc:title>
  <dc:creator>Árni Bárðarson</dc:creator>
  <cp:lastModifiedBy>Inga Dögg Ólafsdóttir</cp:lastModifiedBy>
  <cp:revision>5</cp:revision>
  <dcterms:created xsi:type="dcterms:W3CDTF">2015-12-08T10:54:23Z</dcterms:created>
  <dcterms:modified xsi:type="dcterms:W3CDTF">2015-12-10T10:19:59Z</dcterms:modified>
</cp:coreProperties>
</file>